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3"/>
    <p:sldId id="257" r:id="rId24"/>
    <p:sldId id="258" r:id="rId25"/>
    <p:sldId id="259" r:id="rId26"/>
    <p:sldId id="260" r:id="rId27"/>
    <p:sldId id="261" r:id="rId28"/>
    <p:sldId id="262" r:id="rId29"/>
    <p:sldId id="263" r:id="rId30"/>
    <p:sldId id="264" r:id="rId3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Times New Roman" charset="1" panose="02030502070405020303"/>
      <p:regular r:id="rId14"/>
    </p:embeddedFont>
    <p:embeddedFont>
      <p:font typeface="Times New Roman Bold" charset="1" panose="02030802070405020303"/>
      <p:regular r:id="rId15"/>
    </p:embeddedFont>
    <p:embeddedFont>
      <p:font typeface="Times New Roman Italics" charset="1" panose="02030502070405090303"/>
      <p:regular r:id="rId16"/>
    </p:embeddedFont>
    <p:embeddedFont>
      <p:font typeface="Times New Roman Bold Italics" charset="1" panose="02030802070405090303"/>
      <p:regular r:id="rId17"/>
    </p:embeddedFont>
    <p:embeddedFont>
      <p:font typeface="Times New Roman Medium" charset="1" panose="02030502070405020303"/>
      <p:regular r:id="rId18"/>
    </p:embeddedFont>
    <p:embeddedFont>
      <p:font typeface="Times New Roman Medium Italics" charset="1" panose="02030502070405090303"/>
      <p:regular r:id="rId19"/>
    </p:embeddedFont>
    <p:embeddedFont>
      <p:font typeface="Times New Roman Semi-Bold" charset="1" panose="02030702070405020303"/>
      <p:regular r:id="rId20"/>
    </p:embeddedFont>
    <p:embeddedFont>
      <p:font typeface="Times New Roman Semi-Bold Italics" charset="1" panose="02030702070405090303"/>
      <p:regular r:id="rId21"/>
    </p:embeddedFont>
    <p:embeddedFont>
      <p:font typeface="Times New Roman Ultra-Bold" charset="1" panose="02030902070405020303"/>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slides/slide1.xml" Type="http://schemas.openxmlformats.org/officeDocument/2006/relationships/slide"/><Relationship Id="rId24" Target="slides/slide2.xml" Type="http://schemas.openxmlformats.org/officeDocument/2006/relationships/slide"/><Relationship Id="rId25" Target="slides/slide3.xml" Type="http://schemas.openxmlformats.org/officeDocument/2006/relationships/slide"/><Relationship Id="rId26" Target="slides/slide4.xml" Type="http://schemas.openxmlformats.org/officeDocument/2006/relationships/slide"/><Relationship Id="rId27" Target="slides/slide5.xml" Type="http://schemas.openxmlformats.org/officeDocument/2006/relationships/slide"/><Relationship Id="rId28" Target="slides/slide6.xml" Type="http://schemas.openxmlformats.org/officeDocument/2006/relationships/slide"/><Relationship Id="rId29" Target="slides/slide7.xml" Type="http://schemas.openxmlformats.org/officeDocument/2006/relationships/slide"/><Relationship Id="rId3" Target="viewProps.xml" Type="http://schemas.openxmlformats.org/officeDocument/2006/relationships/viewProps"/><Relationship Id="rId30" Target="slides/slide8.xml" Type="http://schemas.openxmlformats.org/officeDocument/2006/relationships/slide"/><Relationship Id="rId31" Target="slides/slide9.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3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https://github.com/junyanz/pytorch-CycleGAN-and-pix2pix#pix2pix" TargetMode="External" Type="http://schemas.openxmlformats.org/officeDocument/2006/relationships/hyperlink"/><Relationship Id="rId4" Target="../media/image8.png" Type="http://schemas.openxmlformats.org/officeDocument/2006/relationships/image"/><Relationship Id="rId5" Target="../media/image9.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TextBox 17" id="17"/>
          <p:cNvSpPr txBox="true"/>
          <p:nvPr/>
        </p:nvSpPr>
        <p:spPr>
          <a:xfrm rot="0">
            <a:off x="3326309" y="2398107"/>
            <a:ext cx="10910396" cy="5776536"/>
          </a:xfrm>
          <a:prstGeom prst="rect">
            <a:avLst/>
          </a:prstGeom>
        </p:spPr>
        <p:txBody>
          <a:bodyPr anchor="t" rtlCol="false" tIns="0" lIns="0" bIns="0" rIns="0">
            <a:spAutoFit/>
          </a:bodyPr>
          <a:lstStyle/>
          <a:p>
            <a:pPr algn="ctr">
              <a:lnSpc>
                <a:spcPts val="10808"/>
              </a:lnSpc>
            </a:pPr>
            <a:r>
              <a:rPr lang="en-US" sz="11498">
                <a:solidFill>
                  <a:srgbClr val="000000"/>
                </a:solidFill>
                <a:latin typeface="DM Sans Bold"/>
              </a:rPr>
              <a:t>Pix2Pix GAN: Coloring images</a:t>
            </a:r>
          </a:p>
          <a:p>
            <a:pPr algn="ctr">
              <a:lnSpc>
                <a:spcPts val="12218"/>
              </a:lnSpc>
            </a:pPr>
          </a:p>
        </p:txBody>
      </p:sp>
      <p:sp>
        <p:nvSpPr>
          <p:cNvPr name="TextBox 18" id="18"/>
          <p:cNvSpPr txBox="true"/>
          <p:nvPr/>
        </p:nvSpPr>
        <p:spPr>
          <a:xfrm rot="0">
            <a:off x="-2026035" y="8038198"/>
            <a:ext cx="8459795" cy="2235376"/>
          </a:xfrm>
          <a:prstGeom prst="rect">
            <a:avLst/>
          </a:prstGeom>
        </p:spPr>
        <p:txBody>
          <a:bodyPr anchor="t" rtlCol="false" tIns="0" lIns="0" bIns="0" rIns="0">
            <a:spAutoFit/>
          </a:bodyPr>
          <a:lstStyle/>
          <a:p>
            <a:pPr algn="ctr">
              <a:lnSpc>
                <a:spcPts val="4381"/>
              </a:lnSpc>
            </a:pPr>
            <a:r>
              <a:rPr lang="en-US" sz="4381" spc="-87">
                <a:solidFill>
                  <a:srgbClr val="000000"/>
                </a:solidFill>
                <a:latin typeface="DM Sans"/>
              </a:rPr>
              <a:t>Presented by </a:t>
            </a:r>
          </a:p>
          <a:p>
            <a:pPr algn="ctr">
              <a:lnSpc>
                <a:spcPts val="4381"/>
              </a:lnSpc>
            </a:pPr>
            <a:r>
              <a:rPr lang="en-US" sz="4381" spc="-87">
                <a:solidFill>
                  <a:srgbClr val="000000"/>
                </a:solidFill>
                <a:latin typeface="DM Sans"/>
              </a:rPr>
              <a:t>Manan Gadhiya</a:t>
            </a:r>
          </a:p>
          <a:p>
            <a:pPr algn="ctr">
              <a:lnSpc>
                <a:spcPts val="4381"/>
              </a:lnSpc>
            </a:pPr>
            <a:r>
              <a:rPr lang="en-US" sz="4381" spc="-87">
                <a:solidFill>
                  <a:srgbClr val="000000"/>
                </a:solidFill>
                <a:latin typeface="DM Sans"/>
              </a:rPr>
              <a:t>Suyash Patil</a:t>
            </a:r>
          </a:p>
          <a:p>
            <a:pPr algn="ctr">
              <a:lnSpc>
                <a:spcPts val="4381"/>
              </a:lnSpc>
            </a:pPr>
            <a:r>
              <a:rPr lang="en-US" sz="4381" spc="-87">
                <a:solidFill>
                  <a:srgbClr val="000000"/>
                </a:solidFill>
                <a:latin typeface="DM Sans"/>
              </a:rPr>
              <a:t>Aditya Ubale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545144" y="1426470"/>
            <a:ext cx="6391760" cy="1411349"/>
          </a:xfrm>
          <a:prstGeom prst="rect">
            <a:avLst/>
          </a:prstGeom>
        </p:spPr>
        <p:txBody>
          <a:bodyPr anchor="t" rtlCol="false" tIns="0" lIns="0" bIns="0" rIns="0">
            <a:spAutoFit/>
          </a:bodyPr>
          <a:lstStyle/>
          <a:p>
            <a:pPr>
              <a:lnSpc>
                <a:spcPts val="5431"/>
              </a:lnSpc>
            </a:pPr>
          </a:p>
          <a:p>
            <a:pPr>
              <a:lnSpc>
                <a:spcPts val="5431"/>
              </a:lnSpc>
            </a:pPr>
            <a:r>
              <a:rPr lang="en-US" sz="5599">
                <a:solidFill>
                  <a:srgbClr val="000000"/>
                </a:solidFill>
                <a:latin typeface="DM Sans Bold"/>
              </a:rPr>
              <a:t> Introduction</a:t>
            </a:r>
          </a:p>
        </p:txBody>
      </p:sp>
      <p:sp>
        <p:nvSpPr>
          <p:cNvPr name="TextBox 4" id="4"/>
          <p:cNvSpPr txBox="true"/>
          <p:nvPr/>
        </p:nvSpPr>
        <p:spPr>
          <a:xfrm rot="0">
            <a:off x="545144" y="3389650"/>
            <a:ext cx="15754350" cy="4939665"/>
          </a:xfrm>
          <a:prstGeom prst="rect">
            <a:avLst/>
          </a:prstGeom>
        </p:spPr>
        <p:txBody>
          <a:bodyPr anchor="t" rtlCol="false" tIns="0" lIns="0" bIns="0" rIns="0">
            <a:spAutoFit/>
          </a:bodyPr>
          <a:lstStyle/>
          <a:p>
            <a:pPr>
              <a:lnSpc>
                <a:spcPts val="4320"/>
              </a:lnSpc>
            </a:pPr>
            <a:r>
              <a:rPr lang="en-US" sz="3200" spc="192">
                <a:solidFill>
                  <a:srgbClr val="000000"/>
                </a:solidFill>
                <a:latin typeface="Times New Roman"/>
              </a:rPr>
              <a:t>In the  computer vision and image processing, the task of automatically adding color to grayscale images has long been a challenge. Recent advancements in Generative Adversarial Networks (GANs) have revolutionized this field by enabling sophisticated image-to-image translation tasks. </a:t>
            </a:r>
          </a:p>
          <a:p>
            <a:pPr>
              <a:lnSpc>
                <a:spcPts val="4320"/>
              </a:lnSpc>
            </a:pPr>
            <a:r>
              <a:rPr lang="en-US" sz="3200" spc="192">
                <a:solidFill>
                  <a:srgbClr val="000000"/>
                </a:solidFill>
                <a:latin typeface="Times New Roman"/>
              </a:rPr>
              <a:t>The aim of this project is to implement a Pix2Pix GAN model using deep learning techniques to automatically colorize grayscale images.</a:t>
            </a:r>
          </a:p>
          <a:p>
            <a:pPr marL="0" indent="0" lvl="0">
              <a:lnSpc>
                <a:spcPts val="4320"/>
              </a:lnSpc>
              <a:spcBef>
                <a:spcPct val="0"/>
              </a:spcBef>
            </a:pPr>
            <a:r>
              <a:rPr lang="en-US" sz="3200" spc="192">
                <a:solidFill>
                  <a:srgbClr val="000000"/>
                </a:solidFill>
                <a:latin typeface="Times New Roman"/>
              </a:rPr>
              <a:t>The Pix2Pix GAN architecture consists of a generator network that generates colorized images from grayscale inputs, and a discriminator network that learns to differentiate between real color images and generated colorized images. </a:t>
            </a:r>
          </a:p>
        </p:txBody>
      </p:sp>
      <p:sp>
        <p:nvSpPr>
          <p:cNvPr name="Freeform 5" id="5"/>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6" id="6"/>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8" id="8"/>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9" id="9"/>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225208" y="303149"/>
            <a:ext cx="11786420" cy="725551"/>
          </a:xfrm>
          <a:prstGeom prst="rect">
            <a:avLst/>
          </a:prstGeom>
        </p:spPr>
        <p:txBody>
          <a:bodyPr anchor="t" rtlCol="false" tIns="0" lIns="0" bIns="0" rIns="0">
            <a:spAutoFit/>
          </a:bodyPr>
          <a:lstStyle/>
          <a:p>
            <a:pPr>
              <a:lnSpc>
                <a:spcPts val="5432"/>
              </a:lnSpc>
            </a:pPr>
            <a:r>
              <a:rPr lang="en-US" sz="5600">
                <a:solidFill>
                  <a:srgbClr val="000000"/>
                </a:solidFill>
                <a:latin typeface="DM Sans Bold"/>
              </a:rPr>
              <a:t>Objective &amp; Societal Impact</a:t>
            </a:r>
          </a:p>
        </p:txBody>
      </p:sp>
      <p:sp>
        <p:nvSpPr>
          <p:cNvPr name="TextBox 4" id="4"/>
          <p:cNvSpPr txBox="true"/>
          <p:nvPr/>
        </p:nvSpPr>
        <p:spPr>
          <a:xfrm rot="0">
            <a:off x="561102" y="981075"/>
            <a:ext cx="15894855" cy="10370366"/>
          </a:xfrm>
          <a:prstGeom prst="rect">
            <a:avLst/>
          </a:prstGeom>
        </p:spPr>
        <p:txBody>
          <a:bodyPr anchor="t" rtlCol="false" tIns="0" lIns="0" bIns="0" rIns="0">
            <a:spAutoFit/>
          </a:bodyPr>
          <a:lstStyle/>
          <a:p>
            <a:pPr>
              <a:lnSpc>
                <a:spcPts val="4129"/>
              </a:lnSpc>
            </a:pPr>
            <a:r>
              <a:rPr lang="en-US" sz="3059" spc="183">
                <a:solidFill>
                  <a:srgbClr val="000000"/>
                </a:solidFill>
                <a:latin typeface="DM Sans"/>
              </a:rPr>
              <a:t>Technical Objectives:</a:t>
            </a:r>
          </a:p>
          <a:p>
            <a:pPr marL="660493" indent="-330246" lvl="1">
              <a:lnSpc>
                <a:spcPts val="4129"/>
              </a:lnSpc>
              <a:spcBef>
                <a:spcPct val="0"/>
              </a:spcBef>
              <a:buFont typeface="Arial"/>
              <a:buChar char="•"/>
            </a:pPr>
            <a:r>
              <a:rPr lang="en-US" sz="3059" spc="183">
                <a:solidFill>
                  <a:srgbClr val="000000"/>
                </a:solidFill>
                <a:latin typeface="DM Sans"/>
              </a:rPr>
              <a:t>I</a:t>
            </a:r>
            <a:r>
              <a:rPr lang="en-US" sz="3059" spc="183" u="none">
                <a:solidFill>
                  <a:srgbClr val="000000"/>
                </a:solidFill>
                <a:latin typeface="DM Sans"/>
              </a:rPr>
              <a:t>mplement a Pix2Pix GAN model architecture suitable for converting grayscale images to colorized versions.</a:t>
            </a:r>
          </a:p>
          <a:p>
            <a:pPr marL="660493" indent="-330246" lvl="1">
              <a:lnSpc>
                <a:spcPts val="4129"/>
              </a:lnSpc>
              <a:spcBef>
                <a:spcPct val="0"/>
              </a:spcBef>
              <a:buFont typeface="Arial"/>
              <a:buChar char="•"/>
            </a:pPr>
            <a:r>
              <a:rPr lang="en-US" sz="3059" spc="183" u="none">
                <a:solidFill>
                  <a:srgbClr val="000000"/>
                </a:solidFill>
                <a:latin typeface="DM Sans"/>
              </a:rPr>
              <a:t>Train the model using a curated dataset of paired grayscale and color images, optimizing for color fidelity and realism.</a:t>
            </a:r>
          </a:p>
          <a:p>
            <a:pPr marL="660493" indent="-330246" lvl="1">
              <a:lnSpc>
                <a:spcPts val="4129"/>
              </a:lnSpc>
              <a:spcBef>
                <a:spcPct val="0"/>
              </a:spcBef>
              <a:buFont typeface="Arial"/>
              <a:buChar char="•"/>
            </a:pPr>
            <a:r>
              <a:rPr lang="en-US" sz="3059" spc="183" u="none">
                <a:solidFill>
                  <a:srgbClr val="000000"/>
                </a:solidFill>
                <a:latin typeface="DM Sans"/>
              </a:rPr>
              <a:t>Evaluate and refine the model to achieve high-quality colorization results, minimizing artifacts and improving perceptual quality metrics.</a:t>
            </a:r>
          </a:p>
          <a:p>
            <a:pPr>
              <a:lnSpc>
                <a:spcPts val="4129"/>
              </a:lnSpc>
              <a:spcBef>
                <a:spcPct val="0"/>
              </a:spcBef>
            </a:pPr>
          </a:p>
          <a:p>
            <a:pPr>
              <a:lnSpc>
                <a:spcPts val="4129"/>
              </a:lnSpc>
              <a:spcBef>
                <a:spcPct val="0"/>
              </a:spcBef>
            </a:pPr>
            <a:r>
              <a:rPr lang="en-US" sz="3059" spc="183" u="none">
                <a:solidFill>
                  <a:srgbClr val="000000"/>
                </a:solidFill>
                <a:latin typeface="DM Sans"/>
              </a:rPr>
              <a:t>Societal Impact Objectives:</a:t>
            </a:r>
          </a:p>
          <a:p>
            <a:pPr marL="660493" indent="-330246" lvl="1">
              <a:lnSpc>
                <a:spcPts val="4129"/>
              </a:lnSpc>
              <a:spcBef>
                <a:spcPct val="0"/>
              </a:spcBef>
              <a:buFont typeface="Arial"/>
              <a:buChar char="•"/>
            </a:pPr>
            <a:r>
              <a:rPr lang="en-US" sz="3059" spc="183" u="none">
                <a:solidFill>
                  <a:srgbClr val="000000"/>
                </a:solidFill>
                <a:latin typeface="DM Sans"/>
              </a:rPr>
              <a:t>Educational Applications:</a:t>
            </a:r>
          </a:p>
          <a:p>
            <a:pPr marL="1320986" indent="-440329" lvl="2">
              <a:lnSpc>
                <a:spcPts val="4129"/>
              </a:lnSpc>
              <a:spcBef>
                <a:spcPct val="0"/>
              </a:spcBef>
              <a:buFont typeface="Arial"/>
              <a:buChar char="⚬"/>
            </a:pPr>
            <a:r>
              <a:rPr lang="en-US" sz="3059" spc="183" u="none">
                <a:solidFill>
                  <a:srgbClr val="000000"/>
                </a:solidFill>
                <a:latin typeface="DM Sans"/>
              </a:rPr>
              <a:t>Facilitate educational materials by providing colorized visuals in textbooks, documentaries, and online resources, enhancing comprehension and engagement.</a:t>
            </a:r>
          </a:p>
          <a:p>
            <a:pPr marL="660493" indent="-330246" lvl="1">
              <a:lnSpc>
                <a:spcPts val="4129"/>
              </a:lnSpc>
              <a:spcBef>
                <a:spcPct val="0"/>
              </a:spcBef>
              <a:buFont typeface="Arial"/>
              <a:buChar char="•"/>
            </a:pPr>
            <a:r>
              <a:rPr lang="en-US" sz="3059" spc="183" u="none">
                <a:solidFill>
                  <a:srgbClr val="000000"/>
                </a:solidFill>
                <a:latin typeface="DM Sans"/>
              </a:rPr>
              <a:t>Healthcare Impact:</a:t>
            </a:r>
          </a:p>
          <a:p>
            <a:pPr marL="1320986" indent="-440329" lvl="2">
              <a:lnSpc>
                <a:spcPts val="4129"/>
              </a:lnSpc>
              <a:spcBef>
                <a:spcPct val="0"/>
              </a:spcBef>
              <a:buFont typeface="Arial"/>
              <a:buChar char="⚬"/>
            </a:pPr>
            <a:r>
              <a:rPr lang="en-US" sz="3059" spc="183" u="none">
                <a:solidFill>
                  <a:srgbClr val="000000"/>
                </a:solidFill>
                <a:latin typeface="DM Sans"/>
              </a:rPr>
              <a:t>Assist medical professionals in analyzing medical imagery by adding color to grayscale scans, potentially improving diagnostic accuracy and patient care.</a:t>
            </a:r>
          </a:p>
          <a:p>
            <a:pPr>
              <a:lnSpc>
                <a:spcPts val="4129"/>
              </a:lnSpc>
              <a:spcBef>
                <a:spcPct val="0"/>
              </a:spcBef>
            </a:pPr>
          </a:p>
          <a:p>
            <a:pPr>
              <a:lnSpc>
                <a:spcPts val="4129"/>
              </a:lnSpc>
              <a:spcBef>
                <a:spcPct val="0"/>
              </a:spcBef>
            </a:pPr>
          </a:p>
          <a:p>
            <a:pPr marL="0" indent="0" lvl="0">
              <a:lnSpc>
                <a:spcPts val="4129"/>
              </a:lnSpc>
              <a:spcBef>
                <a:spcPct val="0"/>
              </a:spcBef>
            </a:pPr>
          </a:p>
        </p:txBody>
      </p:sp>
      <p:sp>
        <p:nvSpPr>
          <p:cNvPr name="Freeform 5" id="5"/>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6" id="6"/>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75988" y="481990"/>
            <a:ext cx="7848753" cy="725563"/>
          </a:xfrm>
          <a:prstGeom prst="rect">
            <a:avLst/>
          </a:prstGeom>
        </p:spPr>
        <p:txBody>
          <a:bodyPr anchor="t" rtlCol="false" tIns="0" lIns="0" bIns="0" rIns="0">
            <a:spAutoFit/>
          </a:bodyPr>
          <a:lstStyle/>
          <a:p>
            <a:pPr>
              <a:lnSpc>
                <a:spcPts val="5432"/>
              </a:lnSpc>
            </a:pPr>
            <a:r>
              <a:rPr lang="en-US" sz="5600">
                <a:solidFill>
                  <a:srgbClr val="000000"/>
                </a:solidFill>
                <a:latin typeface="DM Sans Bold"/>
              </a:rPr>
              <a:t>Methodology</a:t>
            </a:r>
          </a:p>
        </p:txBody>
      </p:sp>
      <p:sp>
        <p:nvSpPr>
          <p:cNvPr name="TextBox 4" id="4"/>
          <p:cNvSpPr txBox="true"/>
          <p:nvPr/>
        </p:nvSpPr>
        <p:spPr>
          <a:xfrm rot="0">
            <a:off x="175988" y="1159928"/>
            <a:ext cx="17265817" cy="8894446"/>
          </a:xfrm>
          <a:prstGeom prst="rect">
            <a:avLst/>
          </a:prstGeom>
        </p:spPr>
        <p:txBody>
          <a:bodyPr anchor="t" rtlCol="false" tIns="0" lIns="0" bIns="0" rIns="0">
            <a:spAutoFit/>
          </a:bodyPr>
          <a:lstStyle/>
          <a:p>
            <a:pPr>
              <a:lnSpc>
                <a:spcPts val="4184"/>
              </a:lnSpc>
              <a:spcBef>
                <a:spcPct val="0"/>
              </a:spcBef>
            </a:pPr>
            <a:r>
              <a:rPr lang="en-US" sz="3099" spc="185">
                <a:solidFill>
                  <a:srgbClr val="000000"/>
                </a:solidFill>
                <a:latin typeface="DM Sans"/>
              </a:rPr>
              <a:t>1.Datas</a:t>
            </a:r>
            <a:r>
              <a:rPr lang="en-US" sz="3099" spc="185" u="none">
                <a:solidFill>
                  <a:srgbClr val="000000"/>
                </a:solidFill>
                <a:latin typeface="DM Sans"/>
              </a:rPr>
              <a:t>et Preparation:</a:t>
            </a:r>
          </a:p>
          <a:p>
            <a:pPr marL="1338566" indent="-446189" lvl="2">
              <a:lnSpc>
                <a:spcPts val="4184"/>
              </a:lnSpc>
              <a:spcBef>
                <a:spcPct val="0"/>
              </a:spcBef>
              <a:buFont typeface="Arial"/>
              <a:buChar char="⚬"/>
            </a:pPr>
            <a:r>
              <a:rPr lang="en-US" sz="3099" spc="185" u="none">
                <a:solidFill>
                  <a:srgbClr val="000000"/>
                </a:solidFill>
                <a:latin typeface="DM Sans"/>
              </a:rPr>
              <a:t>Collect and preprocess a dataset of grayscale images paired with corresponding color images.</a:t>
            </a:r>
          </a:p>
          <a:p>
            <a:pPr marL="1338566" indent="-446189" lvl="2">
              <a:lnSpc>
                <a:spcPts val="4184"/>
              </a:lnSpc>
              <a:spcBef>
                <a:spcPct val="0"/>
              </a:spcBef>
              <a:buFont typeface="Arial"/>
              <a:buChar char="⚬"/>
            </a:pPr>
            <a:r>
              <a:rPr lang="en-US" sz="3099" spc="185" u="none">
                <a:solidFill>
                  <a:srgbClr val="000000"/>
                </a:solidFill>
                <a:latin typeface="DM Sans"/>
              </a:rPr>
              <a:t>Resize images to a consistent resolution and normalize pixel values.</a:t>
            </a:r>
          </a:p>
          <a:p>
            <a:pPr>
              <a:lnSpc>
                <a:spcPts val="4184"/>
              </a:lnSpc>
              <a:spcBef>
                <a:spcPct val="0"/>
              </a:spcBef>
            </a:pPr>
          </a:p>
          <a:p>
            <a:pPr marL="669283" indent="-334641" lvl="1">
              <a:lnSpc>
                <a:spcPts val="4184"/>
              </a:lnSpc>
              <a:spcBef>
                <a:spcPct val="0"/>
              </a:spcBef>
              <a:buFont typeface="Arial"/>
              <a:buChar char="•"/>
            </a:pPr>
            <a:r>
              <a:rPr lang="en-US" sz="3099" spc="185" u="none">
                <a:solidFill>
                  <a:srgbClr val="000000"/>
                </a:solidFill>
                <a:latin typeface="DM Sans"/>
              </a:rPr>
              <a:t>Model Development:</a:t>
            </a:r>
          </a:p>
          <a:p>
            <a:pPr marL="1338566" indent="-446189" lvl="2">
              <a:lnSpc>
                <a:spcPts val="4184"/>
              </a:lnSpc>
              <a:spcBef>
                <a:spcPct val="0"/>
              </a:spcBef>
              <a:buFont typeface="Arial"/>
              <a:buChar char="⚬"/>
            </a:pPr>
            <a:r>
              <a:rPr lang="en-US" sz="3099" spc="185" u="none">
                <a:solidFill>
                  <a:srgbClr val="000000"/>
                </a:solidFill>
                <a:latin typeface="DM Sans"/>
              </a:rPr>
              <a:t>Design a Pix2Pix GAN architecture comprising a generator and discriminator network.</a:t>
            </a:r>
          </a:p>
          <a:p>
            <a:pPr marL="1338566" indent="-446189" lvl="2">
              <a:lnSpc>
                <a:spcPts val="4184"/>
              </a:lnSpc>
              <a:spcBef>
                <a:spcPct val="0"/>
              </a:spcBef>
              <a:buFont typeface="Arial"/>
              <a:buChar char="⚬"/>
            </a:pPr>
            <a:r>
              <a:rPr lang="en-US" sz="3099" spc="185" u="none">
                <a:solidFill>
                  <a:srgbClr val="000000"/>
                </a:solidFill>
                <a:latin typeface="DM Sans"/>
              </a:rPr>
              <a:t>Implement the generator to convert grayscale images into colorized versions.</a:t>
            </a:r>
          </a:p>
          <a:p>
            <a:pPr marL="669283" indent="-334641" lvl="1">
              <a:lnSpc>
                <a:spcPts val="4184"/>
              </a:lnSpc>
              <a:spcBef>
                <a:spcPct val="0"/>
              </a:spcBef>
              <a:buFont typeface="Arial"/>
              <a:buChar char="•"/>
            </a:pPr>
            <a:r>
              <a:rPr lang="en-US" sz="3099" spc="185" u="none">
                <a:solidFill>
                  <a:srgbClr val="000000"/>
                </a:solidFill>
                <a:latin typeface="DM Sans"/>
              </a:rPr>
              <a:t>Training:</a:t>
            </a:r>
          </a:p>
          <a:p>
            <a:pPr marL="1338566" indent="-446189" lvl="2">
              <a:lnSpc>
                <a:spcPts val="4184"/>
              </a:lnSpc>
              <a:spcBef>
                <a:spcPct val="0"/>
              </a:spcBef>
              <a:buFont typeface="Arial"/>
              <a:buChar char="⚬"/>
            </a:pPr>
            <a:r>
              <a:rPr lang="en-US" sz="3099" spc="185" u="none">
                <a:solidFill>
                  <a:srgbClr val="000000"/>
                </a:solidFill>
                <a:latin typeface="DM Sans"/>
              </a:rPr>
              <a:t>Train the Pix2Pix GAN model using the prepared dataset</a:t>
            </a:r>
          </a:p>
          <a:p>
            <a:pPr marL="669283" indent="-334641" lvl="1">
              <a:lnSpc>
                <a:spcPts val="4184"/>
              </a:lnSpc>
              <a:spcBef>
                <a:spcPct val="0"/>
              </a:spcBef>
              <a:buFont typeface="Arial"/>
              <a:buChar char="•"/>
            </a:pPr>
            <a:r>
              <a:rPr lang="en-US" sz="3099" spc="185" u="none">
                <a:solidFill>
                  <a:srgbClr val="000000"/>
                </a:solidFill>
                <a:latin typeface="DM Sans"/>
              </a:rPr>
              <a:t>Testing and Deployment:</a:t>
            </a:r>
          </a:p>
          <a:p>
            <a:pPr marL="1338566" indent="-446189" lvl="2">
              <a:lnSpc>
                <a:spcPts val="4184"/>
              </a:lnSpc>
              <a:spcBef>
                <a:spcPct val="0"/>
              </a:spcBef>
              <a:buFont typeface="Arial"/>
              <a:buChar char="⚬"/>
            </a:pPr>
            <a:r>
              <a:rPr lang="en-US" sz="3099" spc="185" u="none">
                <a:solidFill>
                  <a:srgbClr val="000000"/>
                </a:solidFill>
                <a:latin typeface="DM Sans"/>
              </a:rPr>
              <a:t>Test the trained model on new grayscale images to generate colorized outputs.</a:t>
            </a:r>
          </a:p>
          <a:p>
            <a:pPr marL="1338566" indent="-446189" lvl="2">
              <a:lnSpc>
                <a:spcPts val="4184"/>
              </a:lnSpc>
              <a:spcBef>
                <a:spcPct val="0"/>
              </a:spcBef>
              <a:buFont typeface="Arial"/>
              <a:buChar char="⚬"/>
            </a:pPr>
            <a:r>
              <a:rPr lang="en-US" sz="3099" spc="185" u="none">
                <a:solidFill>
                  <a:srgbClr val="000000"/>
                </a:solidFill>
                <a:latin typeface="DM Sans"/>
              </a:rPr>
              <a:t>Deploy the model for practical applications such as batch processing or real-time colorization.</a:t>
            </a:r>
          </a:p>
          <a:p>
            <a:pPr>
              <a:lnSpc>
                <a:spcPts val="4184"/>
              </a:lnSpc>
              <a:spcBef>
                <a:spcPct val="0"/>
              </a:spcBef>
            </a:pPr>
          </a:p>
        </p:txBody>
      </p:sp>
      <p:sp>
        <p:nvSpPr>
          <p:cNvPr name="Freeform 5" id="5"/>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6" id="6"/>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75988" y="303137"/>
            <a:ext cx="7848753" cy="725563"/>
          </a:xfrm>
          <a:prstGeom prst="rect">
            <a:avLst/>
          </a:prstGeom>
        </p:spPr>
        <p:txBody>
          <a:bodyPr anchor="t" rtlCol="false" tIns="0" lIns="0" bIns="0" rIns="0">
            <a:spAutoFit/>
          </a:bodyPr>
          <a:lstStyle/>
          <a:p>
            <a:pPr>
              <a:lnSpc>
                <a:spcPts val="5432"/>
              </a:lnSpc>
            </a:pPr>
            <a:r>
              <a:rPr lang="en-US" sz="5600">
                <a:solidFill>
                  <a:srgbClr val="000000"/>
                </a:solidFill>
                <a:latin typeface="DM Sans Bold"/>
              </a:rPr>
              <a:t>Algorithm</a:t>
            </a:r>
          </a:p>
        </p:txBody>
      </p:sp>
      <p:sp>
        <p:nvSpPr>
          <p:cNvPr name="TextBox 4" id="4"/>
          <p:cNvSpPr txBox="true"/>
          <p:nvPr/>
        </p:nvSpPr>
        <p:spPr>
          <a:xfrm rot="0">
            <a:off x="514053" y="1935649"/>
            <a:ext cx="16296606" cy="4882516"/>
          </a:xfrm>
          <a:prstGeom prst="rect">
            <a:avLst/>
          </a:prstGeom>
        </p:spPr>
        <p:txBody>
          <a:bodyPr anchor="t" rtlCol="false" tIns="0" lIns="0" bIns="0" rIns="0">
            <a:spAutoFit/>
          </a:bodyPr>
          <a:lstStyle/>
          <a:p>
            <a:pPr marL="690872" indent="-345436" lvl="1">
              <a:lnSpc>
                <a:spcPts val="4319"/>
              </a:lnSpc>
              <a:spcBef>
                <a:spcPct val="0"/>
              </a:spcBef>
              <a:buAutoNum type="arabicPeriod" startAt="1"/>
            </a:pPr>
            <a:r>
              <a:rPr lang="en-US" sz="3199" spc="191">
                <a:solidFill>
                  <a:srgbClr val="000000"/>
                </a:solidFill>
                <a:latin typeface="DM Sans"/>
              </a:rPr>
              <a:t>In</a:t>
            </a:r>
            <a:r>
              <a:rPr lang="en-US" sz="3199" spc="191" u="none">
                <a:solidFill>
                  <a:srgbClr val="000000"/>
                </a:solidFill>
                <a:latin typeface="DM Sans"/>
              </a:rPr>
              <a:t>put:</a:t>
            </a:r>
          </a:p>
          <a:p>
            <a:pPr marL="1381745" indent="-460582" lvl="2">
              <a:lnSpc>
                <a:spcPts val="4319"/>
              </a:lnSpc>
              <a:spcBef>
                <a:spcPct val="0"/>
              </a:spcBef>
              <a:buFont typeface="Arial"/>
              <a:buChar char="⚬"/>
            </a:pPr>
            <a:r>
              <a:rPr lang="en-US" sz="3199" spc="191" u="none">
                <a:solidFill>
                  <a:srgbClr val="000000"/>
                </a:solidFill>
                <a:latin typeface="DM Sans"/>
              </a:rPr>
              <a:t>Grayscale images (X) paired with corresponding color images (Y).</a:t>
            </a:r>
          </a:p>
          <a:p>
            <a:pPr marL="690872" indent="-345436" lvl="1">
              <a:lnSpc>
                <a:spcPts val="4319"/>
              </a:lnSpc>
              <a:spcBef>
                <a:spcPct val="0"/>
              </a:spcBef>
              <a:buAutoNum type="arabicPeriod" startAt="1"/>
            </a:pPr>
            <a:r>
              <a:rPr lang="en-US" sz="3199" spc="191" u="none">
                <a:solidFill>
                  <a:srgbClr val="000000"/>
                </a:solidFill>
                <a:latin typeface="DM Sans"/>
              </a:rPr>
              <a:t>Initialize:</a:t>
            </a:r>
          </a:p>
          <a:p>
            <a:pPr marL="1381745" indent="-460582" lvl="2">
              <a:lnSpc>
                <a:spcPts val="4319"/>
              </a:lnSpc>
              <a:spcBef>
                <a:spcPct val="0"/>
              </a:spcBef>
              <a:buFont typeface="Arial"/>
              <a:buChar char="⚬"/>
            </a:pPr>
            <a:r>
              <a:rPr lang="en-US" sz="3199" spc="191" u="none">
                <a:solidFill>
                  <a:srgbClr val="000000"/>
                </a:solidFill>
                <a:latin typeface="DM Sans"/>
              </a:rPr>
              <a:t>Define the architecture of the Pix2Pix GAN model:</a:t>
            </a:r>
          </a:p>
          <a:p>
            <a:pPr marL="2072617" indent="-518154" lvl="3">
              <a:lnSpc>
                <a:spcPts val="4319"/>
              </a:lnSpc>
              <a:spcBef>
                <a:spcPct val="0"/>
              </a:spcBef>
              <a:buFont typeface="Arial"/>
              <a:buChar char="￭"/>
            </a:pPr>
            <a:r>
              <a:rPr lang="en-US" sz="3199" spc="191" u="none">
                <a:solidFill>
                  <a:srgbClr val="000000"/>
                </a:solidFill>
                <a:latin typeface="DM Sans"/>
              </a:rPr>
              <a:t>G: Generator network to convert grayscale images (X) to colorized images .</a:t>
            </a:r>
          </a:p>
          <a:p>
            <a:pPr marL="2072617" indent="-518154" lvl="3">
              <a:lnSpc>
                <a:spcPts val="4319"/>
              </a:lnSpc>
              <a:spcBef>
                <a:spcPct val="0"/>
              </a:spcBef>
              <a:buFont typeface="Arial"/>
              <a:buChar char="￭"/>
            </a:pPr>
            <a:r>
              <a:rPr lang="en-US" sz="3199" spc="191" u="none">
                <a:solidFill>
                  <a:srgbClr val="000000"/>
                </a:solidFill>
                <a:latin typeface="DM Sans"/>
              </a:rPr>
              <a:t>D: Discriminator network to distinguish between real color images      </a:t>
            </a:r>
          </a:p>
          <a:p>
            <a:pPr>
              <a:lnSpc>
                <a:spcPts val="4319"/>
              </a:lnSpc>
              <a:spcBef>
                <a:spcPct val="0"/>
              </a:spcBef>
            </a:pPr>
            <a:r>
              <a:rPr lang="en-US" sz="3199" spc="191" u="none">
                <a:solidFill>
                  <a:srgbClr val="000000"/>
                </a:solidFill>
                <a:latin typeface="DM Sans"/>
              </a:rPr>
              <a:t>                 </a:t>
            </a:r>
            <a:r>
              <a:rPr lang="en-US" sz="3199" spc="191" u="none">
                <a:solidFill>
                  <a:srgbClr val="000000"/>
                </a:solidFill>
                <a:latin typeface="DM Sans"/>
              </a:rPr>
              <a:t>and generated colorized images</a:t>
            </a:r>
          </a:p>
          <a:p>
            <a:pPr marL="0" indent="0" lvl="0">
              <a:lnSpc>
                <a:spcPts val="4319"/>
              </a:lnSpc>
              <a:spcBef>
                <a:spcPct val="0"/>
              </a:spcBef>
            </a:pPr>
          </a:p>
        </p:txBody>
      </p:sp>
      <p:sp>
        <p:nvSpPr>
          <p:cNvPr name="Freeform 5" id="5"/>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6" id="6"/>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1028700" y="1028700"/>
            <a:ext cx="8115300" cy="5160450"/>
          </a:xfrm>
          <a:custGeom>
            <a:avLst/>
            <a:gdLst/>
            <a:ahLst/>
            <a:cxnLst/>
            <a:rect r="r" b="b" t="t" l="l"/>
            <a:pathLst>
              <a:path h="5160450" w="8115300">
                <a:moveTo>
                  <a:pt x="0" y="0"/>
                </a:moveTo>
                <a:lnTo>
                  <a:pt x="8115300" y="0"/>
                </a:lnTo>
                <a:lnTo>
                  <a:pt x="8115300" y="5160450"/>
                </a:lnTo>
                <a:lnTo>
                  <a:pt x="0" y="5160450"/>
                </a:lnTo>
                <a:lnTo>
                  <a:pt x="0" y="0"/>
                </a:lnTo>
                <a:close/>
              </a:path>
            </a:pathLst>
          </a:custGeom>
          <a:blipFill>
            <a:blip r:embed="rId9"/>
            <a:stretch>
              <a:fillRect l="-654" t="0" r="-654" b="-3548"/>
            </a:stretch>
          </a:blipFill>
        </p:spPr>
      </p:sp>
      <p:sp>
        <p:nvSpPr>
          <p:cNvPr name="Freeform 7" id="7"/>
          <p:cNvSpPr/>
          <p:nvPr/>
        </p:nvSpPr>
        <p:spPr>
          <a:xfrm flipH="false" flipV="false" rot="0">
            <a:off x="9726401" y="3608925"/>
            <a:ext cx="8286487" cy="5385825"/>
          </a:xfrm>
          <a:custGeom>
            <a:avLst/>
            <a:gdLst/>
            <a:ahLst/>
            <a:cxnLst/>
            <a:rect r="r" b="b" t="t" l="l"/>
            <a:pathLst>
              <a:path h="5385825" w="8286487">
                <a:moveTo>
                  <a:pt x="0" y="0"/>
                </a:moveTo>
                <a:lnTo>
                  <a:pt x="8286488" y="0"/>
                </a:lnTo>
                <a:lnTo>
                  <a:pt x="8286488" y="5385825"/>
                </a:lnTo>
                <a:lnTo>
                  <a:pt x="0" y="5385825"/>
                </a:lnTo>
                <a:lnTo>
                  <a:pt x="0" y="0"/>
                </a:lnTo>
                <a:close/>
              </a:path>
            </a:pathLst>
          </a:custGeom>
          <a:blipFill>
            <a:blip r:embed="rId10"/>
            <a:stretch>
              <a:fillRect l="0" t="0" r="0" b="0"/>
            </a:stretch>
          </a:blipFill>
        </p:spPr>
      </p:sp>
      <p:sp>
        <p:nvSpPr>
          <p:cNvPr name="TextBox 8" id="8"/>
          <p:cNvSpPr txBox="true"/>
          <p:nvPr/>
        </p:nvSpPr>
        <p:spPr>
          <a:xfrm rot="0">
            <a:off x="151377" y="303137"/>
            <a:ext cx="7848753" cy="725563"/>
          </a:xfrm>
          <a:prstGeom prst="rect">
            <a:avLst/>
          </a:prstGeom>
        </p:spPr>
        <p:txBody>
          <a:bodyPr anchor="t" rtlCol="false" tIns="0" lIns="0" bIns="0" rIns="0">
            <a:spAutoFit/>
          </a:bodyPr>
          <a:lstStyle/>
          <a:p>
            <a:pPr>
              <a:lnSpc>
                <a:spcPts val="5432"/>
              </a:lnSpc>
            </a:pPr>
            <a:r>
              <a:rPr lang="en-US" sz="5600">
                <a:solidFill>
                  <a:srgbClr val="000000"/>
                </a:solidFill>
                <a:latin typeface="DM Sans Bold"/>
              </a:rPr>
              <a:t>RESULT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274429" y="303137"/>
            <a:ext cx="7848753" cy="725563"/>
          </a:xfrm>
          <a:prstGeom prst="rect">
            <a:avLst/>
          </a:prstGeom>
        </p:spPr>
        <p:txBody>
          <a:bodyPr anchor="t" rtlCol="false" tIns="0" lIns="0" bIns="0" rIns="0">
            <a:spAutoFit/>
          </a:bodyPr>
          <a:lstStyle/>
          <a:p>
            <a:pPr>
              <a:lnSpc>
                <a:spcPts val="5432"/>
              </a:lnSpc>
            </a:pPr>
            <a:r>
              <a:rPr lang="en-US" sz="5600">
                <a:solidFill>
                  <a:srgbClr val="000000"/>
                </a:solidFill>
                <a:latin typeface="DM Sans Bold"/>
              </a:rPr>
              <a:t>CONCLUSION</a:t>
            </a:r>
          </a:p>
        </p:txBody>
      </p:sp>
      <p:sp>
        <p:nvSpPr>
          <p:cNvPr name="TextBox 4" id="4"/>
          <p:cNvSpPr txBox="true"/>
          <p:nvPr/>
        </p:nvSpPr>
        <p:spPr>
          <a:xfrm rot="0">
            <a:off x="717417" y="2047226"/>
            <a:ext cx="15115306" cy="5968366"/>
          </a:xfrm>
          <a:prstGeom prst="rect">
            <a:avLst/>
          </a:prstGeom>
        </p:spPr>
        <p:txBody>
          <a:bodyPr anchor="t" rtlCol="false" tIns="0" lIns="0" bIns="0" rIns="0">
            <a:spAutoFit/>
          </a:bodyPr>
          <a:lstStyle/>
          <a:p>
            <a:pPr>
              <a:lnSpc>
                <a:spcPts val="4319"/>
              </a:lnSpc>
            </a:pPr>
            <a:r>
              <a:rPr lang="en-US" sz="3199" spc="191">
                <a:solidFill>
                  <a:srgbClr val="000000"/>
                </a:solidFill>
                <a:latin typeface="DM Sans"/>
              </a:rPr>
              <a:t>In this project, we successfully developed and trained a Pix2Pix GAN model to perform image colorization, converting grayscale images into realistic and visually appealing colorized versions. The implementation involved several critical steps, including dataset preparation, model architecture design, training, evaluation, and deployment</a:t>
            </a:r>
          </a:p>
          <a:p>
            <a:pPr marL="0" indent="0" lvl="0">
              <a:lnSpc>
                <a:spcPts val="4319"/>
              </a:lnSpc>
              <a:spcBef>
                <a:spcPct val="0"/>
              </a:spcBef>
            </a:pPr>
            <a:r>
              <a:rPr lang="en-US" sz="3199" spc="191">
                <a:solidFill>
                  <a:srgbClr val="000000"/>
                </a:solidFill>
                <a:latin typeface="DM Sans"/>
              </a:rPr>
              <a:t>our Pix2Pix GAN image colorization project showcases the power of deep learning in image-to-image translation tasks, demonstrating promising results in generating realistic colorizations from grayscale inputs. The project opens avenues for further research and applications in computer vision, fostering innovation and impact across various domains.</a:t>
            </a:r>
          </a:p>
        </p:txBody>
      </p:sp>
      <p:sp>
        <p:nvSpPr>
          <p:cNvPr name="Freeform 5" id="5"/>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6" id="6"/>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274429" y="303137"/>
            <a:ext cx="7848753" cy="725563"/>
          </a:xfrm>
          <a:prstGeom prst="rect">
            <a:avLst/>
          </a:prstGeom>
        </p:spPr>
        <p:txBody>
          <a:bodyPr anchor="t" rtlCol="false" tIns="0" lIns="0" bIns="0" rIns="0">
            <a:spAutoFit/>
          </a:bodyPr>
          <a:lstStyle/>
          <a:p>
            <a:pPr>
              <a:lnSpc>
                <a:spcPts val="5432"/>
              </a:lnSpc>
            </a:pPr>
            <a:r>
              <a:rPr lang="en-US" sz="5600">
                <a:solidFill>
                  <a:srgbClr val="000000"/>
                </a:solidFill>
                <a:latin typeface="DM Sans Bold"/>
              </a:rPr>
              <a:t>TOOLS</a:t>
            </a:r>
          </a:p>
        </p:txBody>
      </p:sp>
      <p:sp>
        <p:nvSpPr>
          <p:cNvPr name="TextBox 4" id="4"/>
          <p:cNvSpPr txBox="true"/>
          <p:nvPr/>
        </p:nvSpPr>
        <p:spPr>
          <a:xfrm rot="0">
            <a:off x="487271" y="1474470"/>
            <a:ext cx="16230600" cy="7290436"/>
          </a:xfrm>
          <a:prstGeom prst="rect">
            <a:avLst/>
          </a:prstGeom>
        </p:spPr>
        <p:txBody>
          <a:bodyPr anchor="t" rtlCol="false" tIns="0" lIns="0" bIns="0" rIns="0">
            <a:spAutoFit/>
          </a:bodyPr>
          <a:lstStyle/>
          <a:p>
            <a:pPr>
              <a:lnSpc>
                <a:spcPts val="4454"/>
              </a:lnSpc>
            </a:pPr>
            <a:r>
              <a:rPr lang="en-US" sz="3299" spc="197">
                <a:solidFill>
                  <a:srgbClr val="000000"/>
                </a:solidFill>
                <a:latin typeface="DM Sans"/>
              </a:rPr>
              <a:t>1.TENSORFLOW</a:t>
            </a:r>
          </a:p>
          <a:p>
            <a:pPr>
              <a:lnSpc>
                <a:spcPts val="4454"/>
              </a:lnSpc>
            </a:pPr>
            <a:r>
              <a:rPr lang="en-US" sz="3299" spc="197">
                <a:solidFill>
                  <a:srgbClr val="000000"/>
                </a:solidFill>
                <a:latin typeface="DM Sans"/>
              </a:rPr>
              <a:t> A popular open-source deep learning library developed by Google. TensorFlow provides high-level APIs (e.g., Keras) for building and training neural networks, making it suitable for implementing Pix2Pix GAN models.</a:t>
            </a:r>
          </a:p>
          <a:p>
            <a:pPr>
              <a:lnSpc>
                <a:spcPts val="4454"/>
              </a:lnSpc>
            </a:pPr>
            <a:r>
              <a:rPr lang="en-US" sz="3299" spc="197">
                <a:solidFill>
                  <a:srgbClr val="000000"/>
                </a:solidFill>
                <a:latin typeface="DM Sans"/>
              </a:rPr>
              <a:t>2.PYTORCH</a:t>
            </a:r>
          </a:p>
          <a:p>
            <a:pPr>
              <a:lnSpc>
                <a:spcPts val="4454"/>
              </a:lnSpc>
            </a:pPr>
            <a:r>
              <a:rPr lang="en-US" sz="3299" spc="197">
                <a:solidFill>
                  <a:srgbClr val="000000"/>
                </a:solidFill>
                <a:latin typeface="DM Sans"/>
              </a:rPr>
              <a:t>Another widely used deep learning framework with dynamic computational graphs. PyTorch offers flexibility and ease of use, making it a preferred choice for research and development in computer vision tasks.</a:t>
            </a:r>
          </a:p>
          <a:p>
            <a:pPr>
              <a:lnSpc>
                <a:spcPts val="4454"/>
              </a:lnSpc>
            </a:pPr>
            <a:r>
              <a:rPr lang="en-US" sz="3299" spc="197">
                <a:solidFill>
                  <a:srgbClr val="000000"/>
                </a:solidFill>
                <a:latin typeface="DM Sans"/>
              </a:rPr>
              <a:t>3.OPEN CV</a:t>
            </a:r>
          </a:p>
          <a:p>
            <a:pPr marL="0" indent="0" lvl="0">
              <a:lnSpc>
                <a:spcPts val="4454"/>
              </a:lnSpc>
              <a:spcBef>
                <a:spcPct val="0"/>
              </a:spcBef>
            </a:pPr>
            <a:r>
              <a:rPr lang="en-US" sz="3299" spc="197">
                <a:solidFill>
                  <a:srgbClr val="000000"/>
                </a:solidFill>
                <a:latin typeface="DM Sans"/>
              </a:rPr>
              <a:t> A library for image processing and computer vision tasks. OpenCV is used for reading, preprocessing, and augmenting images in preparation for training Pix2Pix GAN models.</a:t>
            </a:r>
          </a:p>
        </p:txBody>
      </p:sp>
      <p:sp>
        <p:nvSpPr>
          <p:cNvPr name="Freeform 5" id="5"/>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6" id="6"/>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471313" y="649941"/>
            <a:ext cx="7848753" cy="725563"/>
          </a:xfrm>
          <a:prstGeom prst="rect">
            <a:avLst/>
          </a:prstGeom>
        </p:spPr>
        <p:txBody>
          <a:bodyPr anchor="t" rtlCol="false" tIns="0" lIns="0" bIns="0" rIns="0">
            <a:spAutoFit/>
          </a:bodyPr>
          <a:lstStyle/>
          <a:p>
            <a:pPr>
              <a:lnSpc>
                <a:spcPts val="5432"/>
              </a:lnSpc>
            </a:pPr>
            <a:r>
              <a:rPr lang="en-US" sz="5600">
                <a:solidFill>
                  <a:srgbClr val="000000"/>
                </a:solidFill>
                <a:latin typeface="DM Sans Bold"/>
              </a:rPr>
              <a:t>References</a:t>
            </a:r>
          </a:p>
        </p:txBody>
      </p:sp>
      <p:sp>
        <p:nvSpPr>
          <p:cNvPr name="TextBox 4" id="4"/>
          <p:cNvSpPr txBox="true"/>
          <p:nvPr/>
        </p:nvSpPr>
        <p:spPr>
          <a:xfrm rot="0">
            <a:off x="471313" y="2081362"/>
            <a:ext cx="17183334" cy="6595506"/>
          </a:xfrm>
          <a:prstGeom prst="rect">
            <a:avLst/>
          </a:prstGeom>
        </p:spPr>
        <p:txBody>
          <a:bodyPr anchor="t" rtlCol="false" tIns="0" lIns="0" bIns="0" rIns="0">
            <a:spAutoFit/>
          </a:bodyPr>
          <a:lstStyle/>
          <a:p>
            <a:pPr marL="768358" indent="-384179" lvl="1">
              <a:lnSpc>
                <a:spcPts val="4804"/>
              </a:lnSpc>
              <a:spcBef>
                <a:spcPct val="0"/>
              </a:spcBef>
              <a:buFont typeface="Arial"/>
              <a:buChar char="•"/>
            </a:pPr>
            <a:r>
              <a:rPr lang="en-US" sz="3558" spc="213">
                <a:solidFill>
                  <a:srgbClr val="000000"/>
                </a:solidFill>
                <a:latin typeface="DM Sans"/>
              </a:rPr>
              <a:t>T</a:t>
            </a:r>
            <a:r>
              <a:rPr lang="en-US" sz="3558" spc="213" u="none">
                <a:solidFill>
                  <a:srgbClr val="000000"/>
                </a:solidFill>
                <a:latin typeface="DM Sans"/>
              </a:rPr>
              <a:t>ensorFlow Pix2Pix Tutorial:</a:t>
            </a:r>
          </a:p>
          <a:p>
            <a:pPr marL="1536717" indent="-512239" lvl="2">
              <a:lnSpc>
                <a:spcPts val="4804"/>
              </a:lnSpc>
              <a:spcBef>
                <a:spcPct val="0"/>
              </a:spcBef>
              <a:buFont typeface="Arial"/>
              <a:buChar char="⚬"/>
            </a:pPr>
            <a:r>
              <a:rPr lang="en-US" sz="3558" spc="213" u="none">
                <a:solidFill>
                  <a:srgbClr val="000000"/>
                </a:solidFill>
                <a:latin typeface="DM Sans"/>
              </a:rPr>
              <a:t>Tutorial: Image-to-Image Translation with Pix2Pix</a:t>
            </a:r>
          </a:p>
          <a:p>
            <a:pPr>
              <a:lnSpc>
                <a:spcPts val="4804"/>
              </a:lnSpc>
              <a:spcBef>
                <a:spcPct val="0"/>
              </a:spcBef>
            </a:pPr>
          </a:p>
          <a:p>
            <a:pPr marL="768358" indent="-384179" lvl="1">
              <a:lnSpc>
                <a:spcPts val="4804"/>
              </a:lnSpc>
              <a:spcBef>
                <a:spcPct val="0"/>
              </a:spcBef>
              <a:buFont typeface="Arial"/>
              <a:buChar char="•"/>
            </a:pPr>
            <a:r>
              <a:rPr lang="en-US" sz="3558" spc="213" u="none">
                <a:solidFill>
                  <a:srgbClr val="000000"/>
                </a:solidFill>
                <a:latin typeface="DM Sans"/>
              </a:rPr>
              <a:t>PyTorch Pix2Pix Tutorial:</a:t>
            </a:r>
          </a:p>
          <a:p>
            <a:pPr marL="1536717" indent="-512239" lvl="2">
              <a:lnSpc>
                <a:spcPts val="4804"/>
              </a:lnSpc>
              <a:spcBef>
                <a:spcPct val="0"/>
              </a:spcBef>
              <a:buFont typeface="Arial"/>
              <a:buChar char="⚬"/>
            </a:pPr>
            <a:r>
              <a:rPr lang="en-US" sz="3558" spc="213" u="none">
                <a:solidFill>
                  <a:srgbClr val="000000"/>
                </a:solidFill>
                <a:latin typeface="DM Sans"/>
              </a:rPr>
              <a:t>Tutorial: </a:t>
            </a:r>
            <a:r>
              <a:rPr lang="en-US" sz="3558" spc="213" u="sng">
                <a:solidFill>
                  <a:srgbClr val="000000"/>
                </a:solidFill>
                <a:latin typeface="DM Sans"/>
                <a:hlinkClick r:id="rId3" tooltip="https://github.com/junyanz/pytorch-CycleGAN-and-pix2pix#pix2pix"/>
              </a:rPr>
              <a:t>Image-to-Image Translation with Conditional Adversarial Nets (Pix2Pix)</a:t>
            </a:r>
          </a:p>
          <a:p>
            <a:pPr marL="1536717" indent="-512239" lvl="2">
              <a:lnSpc>
                <a:spcPts val="4804"/>
              </a:lnSpc>
              <a:spcBef>
                <a:spcPct val="0"/>
              </a:spcBef>
              <a:buFont typeface="Arial"/>
              <a:buChar char="⚬"/>
            </a:pPr>
          </a:p>
          <a:p>
            <a:pPr marL="768358" indent="-384179" lvl="1">
              <a:lnSpc>
                <a:spcPts val="4804"/>
              </a:lnSpc>
              <a:spcBef>
                <a:spcPct val="0"/>
              </a:spcBef>
              <a:buFont typeface="Arial"/>
              <a:buChar char="•"/>
            </a:pPr>
            <a:r>
              <a:rPr lang="en-US" sz="3558" spc="213" u="sng">
                <a:solidFill>
                  <a:srgbClr val="000000"/>
                </a:solidFill>
                <a:latin typeface="DM Sans"/>
              </a:rPr>
              <a:t>Isola, P., Zhu, J. Y., Zhou, T., &amp; Efros, A. A. (2017). Image-to-Image </a:t>
            </a:r>
          </a:p>
          <a:p>
            <a:pPr marL="0" indent="0" lvl="0">
              <a:lnSpc>
                <a:spcPts val="4804"/>
              </a:lnSpc>
              <a:spcBef>
                <a:spcPct val="0"/>
              </a:spcBef>
            </a:pPr>
            <a:r>
              <a:rPr lang="en-US" sz="3558" spc="213" u="sng">
                <a:solidFill>
                  <a:srgbClr val="000000"/>
                </a:solidFill>
                <a:latin typeface="DM Sans"/>
              </a:rPr>
              <a:t>    Translation with Conditional Adversarial Networks. In Proceedings of         the IEEE Conference on Computer Vision and Pattern Recognition (CVPR).</a:t>
            </a:r>
          </a:p>
        </p:txBody>
      </p:sp>
      <p:sp>
        <p:nvSpPr>
          <p:cNvPr name="Freeform 5" id="5"/>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6" id="6"/>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DAGEABL4PsY</dc:identifier>
  <dcterms:modified xsi:type="dcterms:W3CDTF">2011-08-01T06:04:30Z</dcterms:modified>
  <cp:revision>1</cp:revision>
  <dc:title>Blue Doodle Project Presentation</dc:title>
</cp:coreProperties>
</file>